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4" r:id="rId2"/>
    <p:sldId id="590" r:id="rId3"/>
    <p:sldId id="591" r:id="rId4"/>
    <p:sldId id="592" r:id="rId5"/>
    <p:sldId id="30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7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9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3D2F2-7DEA-46E5-903C-C7710A0D6316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AABFB-659C-454D-A1B1-A05C2C3285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483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95C43-00C8-3FA2-1B67-84F3C5D54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1BACC-2593-31BB-AD6E-AEDA36A995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6CCC9-9597-F04A-0128-DDDA799B5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CCF59-FB2C-4B61-99DA-3FEB2E40C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03A769-7136-8F7C-8BED-15B11B475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737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7158F-4242-6E6A-DF92-BA923A98A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85401B-7AAD-EDA6-E2D0-8F5DE9A3D5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57A591-25BB-335A-40DB-AABE9B7D4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0968FB-9BD1-7B5E-ADBB-F17431B99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C24A4D-4247-8C91-BD35-3B52C2B07F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70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6BF1BB-B050-AB32-1536-4E10C2049E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928EF1-0460-B6FA-4CFF-99E8BF56F8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AF7A6-23C6-87BA-6A21-944E40458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A28DAD-20E4-CD36-3B98-4C7E1B29FC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A7A2A-5B5E-2E96-8996-4FB668F5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6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7517AC-D0AD-ABC1-7DFB-D5573B81C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4F42C-F62C-09EB-30D9-C4EBECDA6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612B3-F887-2AE8-C882-2BAAD3D4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55DD2-97E7-E8A4-C000-560CDEE5E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6A911-6FD4-7A65-1FFF-F508D4D16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92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DD55-65F6-D009-C4E8-FB44F3EF5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E4558-AEB9-EFEF-4CCB-1C5D527E8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8B4FE7-5B1C-7967-482E-7A7EBBE27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6FAD51-6F14-A0DA-FA28-762CC952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226386-D25E-EA9D-2995-AA8DDB8EF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44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471E5-FB5A-767D-F51A-61F1F2E24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C81C0-664D-2E77-427E-133170BC69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C8E4E-C4EF-22EC-322C-2B485F6CC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C59AA-E5E9-FC16-35B7-22EF490FF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7DC1B9-080F-3796-A9A9-533893785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89606-2CAC-9701-5CEF-2BAFDB78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88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C1030-BFB7-B451-B647-FA6E0540D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14D09-7774-262E-A6F6-DE6D8A4CB7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77878D-09E3-07CE-C140-7FA6C4E0B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775F9D-0143-4CAE-4496-1D36358ED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4B751B-9232-B5DF-65AA-4C639E8ADB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4BD6C2-C24C-4A41-1C28-05D7FB27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08F5C1-6722-9041-FCEE-BCC2CF162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D2426E-8A98-E928-4E75-BD5B7D82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2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1EE89-CE1D-DFE8-202B-3DD5A9CA2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AD4727-2B57-59C3-2DEA-D4932AECA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292C67-8D02-6507-4D0C-1787DA729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C1368F-FA00-2773-B664-A8B3D2480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13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B84F14-3C17-3472-76AE-2F991EB86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DCE8A3-2332-A1DB-7985-CA9720A2D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CAB7F-549E-C562-C3B0-9ADA2A810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16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61203-C5A6-E4AA-C0C4-9273B3918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0F95A-7BBD-D5E2-6E66-6F32BA3BA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DE5644-3289-3246-AF29-62BB62A2F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28555E-B0B5-C767-8A80-8F70BD13C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DDA689-2DC2-E046-DE28-D0ADF66B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4459D-3E80-0001-F9A0-E5EFC5FE5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27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73188-85AB-29B9-3389-DAC819A18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9576CD-052E-7BF3-DC71-6E5FFE30C7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9A7FD5-5C5E-A85A-DDA8-4B9D594B81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34C67F-43C0-77AD-32FD-5A3D58B8A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DBFE6B-1EB7-27E2-304C-C51A46797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4D7E19-43AD-0D03-87A1-38D4F9B2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13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BD4F0F-52B9-6D08-FC90-3C51C6F28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FBD7CC-CEFB-275B-6A7D-E85EDC594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42AC5-835F-712D-1FE0-4B8EE1DFC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50D68-E054-4D6F-93BA-5E26F751B8D9}" type="datetimeFigureOut">
              <a:rPr lang="en-US" smtClean="0"/>
              <a:t>6/21/2023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A111B-3F45-FA3C-43F0-28B3A43F05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8C769F-E065-AB5F-AC2D-F15987507E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ABD46-CC16-4564-BB90-CA246DBAE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8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6F8223E-ACC0-ED4B-A702-0BC67002546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70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A701FDA-D051-5542-93E1-636B8F5CE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316" y="2710077"/>
            <a:ext cx="4762166" cy="115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110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A88C4-11E5-4D9A-8561-57002CA3C0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6743" y="1801042"/>
            <a:ext cx="5415844" cy="3554729"/>
          </a:xfrm>
        </p:spPr>
        <p:txBody>
          <a:bodyPr>
            <a:normAutofit/>
          </a:bodyPr>
          <a:lstStyle/>
          <a:p>
            <a:r>
              <a:rPr lang="en-US" dirty="0">
                <a:latin typeface="Lora" panose="02000503000000020004" pitchFamily="2" charset="77"/>
              </a:rPr>
              <a:t>Emergency Response Services </a:t>
            </a:r>
          </a:p>
          <a:p>
            <a:r>
              <a:rPr lang="en-US" dirty="0">
                <a:latin typeface="Lora" panose="02000503000000020004" pitchFamily="2" charset="77"/>
              </a:rPr>
              <a:t>Field Investigation Services </a:t>
            </a:r>
          </a:p>
          <a:p>
            <a:r>
              <a:rPr lang="en-US" dirty="0">
                <a:latin typeface="Lora" panose="02000503000000020004" pitchFamily="2" charset="77"/>
              </a:rPr>
              <a:t>Laboratory Services </a:t>
            </a:r>
          </a:p>
          <a:p>
            <a:r>
              <a:rPr lang="en-US" dirty="0">
                <a:latin typeface="Lora" panose="02000503000000020004" pitchFamily="2" charset="77"/>
              </a:rPr>
              <a:t>Air Services </a:t>
            </a:r>
          </a:p>
          <a:p>
            <a:r>
              <a:rPr lang="en-US" dirty="0">
                <a:latin typeface="Lora" panose="02000503000000020004" pitchFamily="2" charset="77"/>
              </a:rPr>
              <a:t>Compliance Services </a:t>
            </a:r>
          </a:p>
          <a:p>
            <a:r>
              <a:rPr lang="en-US" dirty="0">
                <a:latin typeface="Lora" panose="02000503000000020004" pitchFamily="2" charset="77"/>
              </a:rPr>
              <a:t>Permit Services </a:t>
            </a:r>
          </a:p>
          <a:p>
            <a:r>
              <a:rPr lang="en-US" dirty="0">
                <a:latin typeface="Lora" panose="02000503000000020004" pitchFamily="2" charset="77"/>
              </a:rPr>
              <a:t>Water Services </a:t>
            </a:r>
          </a:p>
          <a:p>
            <a:pPr lvl="1"/>
            <a:endParaRPr lang="en-US" dirty="0">
              <a:latin typeface="Lora" panose="02000503000000020004" pitchFamily="2" charset="77"/>
            </a:endParaRPr>
          </a:p>
          <a:p>
            <a:pPr marL="457200" lvl="1" indent="0">
              <a:buNone/>
            </a:pPr>
            <a:endParaRPr lang="en-US" dirty="0">
              <a:latin typeface="Lora" panose="02000503000000020004" pitchFamily="2" charset="77"/>
            </a:endParaRPr>
          </a:p>
          <a:p>
            <a:pPr lvl="1"/>
            <a:endParaRPr lang="en-US" dirty="0">
              <a:latin typeface="Lora" panose="02000503000000020004" pitchFamily="2" charset="77"/>
            </a:endParaRPr>
          </a:p>
          <a:p>
            <a:endParaRPr lang="en-US" sz="2400" dirty="0">
              <a:latin typeface="Lora" panose="02000503000000020004" pitchFamily="2" charset="77"/>
            </a:endParaRPr>
          </a:p>
          <a:p>
            <a:pPr lvl="2"/>
            <a:endParaRPr lang="en-US" sz="2400" dirty="0">
              <a:latin typeface="Lora" panose="02000503000000020004" pitchFamily="2" charset="77"/>
            </a:endParaRP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id="{89233455-DA76-9809-56A9-8408BE9D130C}"/>
              </a:ext>
            </a:extLst>
          </p:cNvPr>
          <p:cNvSpPr/>
          <p:nvPr/>
        </p:nvSpPr>
        <p:spPr>
          <a:xfrm>
            <a:off x="-65634" y="0"/>
            <a:ext cx="12311978" cy="1465314"/>
          </a:xfrm>
          <a:prstGeom prst="rect">
            <a:avLst/>
          </a:prstGeom>
          <a:solidFill>
            <a:srgbClr val="38708F"/>
          </a:solidFill>
        </p:spPr>
        <p:txBody>
          <a:bodyPr/>
          <a:lstStyle/>
          <a:p>
            <a:endParaRPr lang="en-US" sz="1200" dirty="0">
              <a:latin typeface="Lora" panose="02000503000000020004" pitchFamily="2" charset="77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C9A70-26FE-A463-61E4-27A69E40A863}"/>
              </a:ext>
            </a:extLst>
          </p:cNvPr>
          <p:cNvSpPr txBox="1">
            <a:spLocks/>
          </p:cNvSpPr>
          <p:nvPr/>
        </p:nvSpPr>
        <p:spPr>
          <a:xfrm>
            <a:off x="-54345" y="135686"/>
            <a:ext cx="12300689" cy="1325563"/>
          </a:xfrm>
          <a:prstGeom prst="rect">
            <a:avLst/>
          </a:prstGeom>
        </p:spPr>
        <p:txBody>
          <a:bodyPr vert="horz" lIns="60960" tIns="30480" rIns="60960" bIns="30480" rtlCol="0" anchor="ctr">
            <a:norm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933" b="1" dirty="0">
                <a:solidFill>
                  <a:srgbClr val="FFFFFF"/>
                </a:solidFill>
                <a:latin typeface="Lora" panose="02000503000000020004" pitchFamily="2" charset="77"/>
              </a:rPr>
              <a:t>SERVICES &amp; INITIATIVES </a:t>
            </a:r>
            <a:endParaRPr lang="en-US" sz="2800" b="1" dirty="0">
              <a:solidFill>
                <a:schemeClr val="bg1"/>
              </a:solidFill>
              <a:latin typeface="Lora" panose="02000503000000020004" pitchFamily="2" charset="77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3D2EE7C-3F38-E7D2-3509-3253F84AF002}"/>
              </a:ext>
            </a:extLst>
          </p:cNvPr>
          <p:cNvSpPr txBox="1">
            <a:spLocks/>
          </p:cNvSpPr>
          <p:nvPr/>
        </p:nvSpPr>
        <p:spPr>
          <a:xfrm>
            <a:off x="5992587" y="1798962"/>
            <a:ext cx="5415844" cy="35547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Lora" panose="02000503000000020004" pitchFamily="2" charset="77"/>
              </a:rPr>
              <a:t>Community Air Monitoring Program</a:t>
            </a:r>
          </a:p>
          <a:p>
            <a:r>
              <a:rPr lang="en-US" dirty="0">
                <a:latin typeface="Lora" panose="02000503000000020004" pitchFamily="2" charset="77"/>
              </a:rPr>
              <a:t>Rapid Ambient Air Monitoring </a:t>
            </a:r>
          </a:p>
          <a:p>
            <a:r>
              <a:rPr lang="en-US" dirty="0">
                <a:latin typeface="Lora" panose="02000503000000020004" pitchFamily="2" charset="77"/>
              </a:rPr>
              <a:t>Concrete Batch Plant Program</a:t>
            </a:r>
          </a:p>
          <a:p>
            <a:r>
              <a:rPr lang="en-US" dirty="0">
                <a:latin typeface="Lora" panose="02000503000000020004" pitchFamily="2" charset="77"/>
              </a:rPr>
              <a:t>Community Conversations  </a:t>
            </a:r>
          </a:p>
          <a:p>
            <a:pPr lvl="1"/>
            <a:endParaRPr lang="en-US" dirty="0">
              <a:latin typeface="Lora" panose="02000503000000020004" pitchFamily="2" charset="77"/>
            </a:endParaRPr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>
              <a:latin typeface="Lora" panose="02000503000000020004" pitchFamily="2" charset="77"/>
            </a:endParaRPr>
          </a:p>
          <a:p>
            <a:pPr lvl="1"/>
            <a:endParaRPr lang="en-US" dirty="0">
              <a:latin typeface="Lora" panose="02000503000000020004" pitchFamily="2" charset="77"/>
            </a:endParaRPr>
          </a:p>
          <a:p>
            <a:endParaRPr lang="en-US" sz="2400" dirty="0">
              <a:latin typeface="Lora" panose="02000503000000020004" pitchFamily="2" charset="77"/>
            </a:endParaRPr>
          </a:p>
          <a:p>
            <a:pPr lvl="2"/>
            <a:endParaRPr lang="en-US" sz="2400" dirty="0">
              <a:latin typeface="Lora" panose="0200050300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498438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4">
            <a:extLst>
              <a:ext uri="{FF2B5EF4-FFF2-40B4-BE49-F238E27FC236}">
                <a16:creationId xmlns:a16="http://schemas.microsoft.com/office/drawing/2014/main" id="{89233455-DA76-9809-56A9-8408BE9D130C}"/>
              </a:ext>
            </a:extLst>
          </p:cNvPr>
          <p:cNvSpPr/>
          <p:nvPr/>
        </p:nvSpPr>
        <p:spPr>
          <a:xfrm>
            <a:off x="0" y="-1"/>
            <a:ext cx="12192000" cy="1681844"/>
          </a:xfrm>
          <a:prstGeom prst="rect">
            <a:avLst/>
          </a:prstGeom>
          <a:solidFill>
            <a:srgbClr val="38708F"/>
          </a:solidFill>
        </p:spPr>
        <p:txBody>
          <a:bodyPr/>
          <a:lstStyle/>
          <a:p>
            <a:endParaRPr lang="en-US" sz="1200" dirty="0">
              <a:latin typeface="Lora" panose="02000503000000020004" pitchFamily="2" charset="77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C9A70-26FE-A463-61E4-27A69E40A863}"/>
              </a:ext>
            </a:extLst>
          </p:cNvPr>
          <p:cNvSpPr txBox="1">
            <a:spLocks/>
          </p:cNvSpPr>
          <p:nvPr/>
        </p:nvSpPr>
        <p:spPr>
          <a:xfrm>
            <a:off x="-54345" y="135686"/>
            <a:ext cx="12300689" cy="1325563"/>
          </a:xfrm>
          <a:prstGeom prst="rect">
            <a:avLst/>
          </a:prstGeom>
        </p:spPr>
        <p:txBody>
          <a:bodyPr vert="horz" lIns="60960" tIns="30480" rIns="60960" bIns="30480" rtlCol="0" anchor="ctr">
            <a:norm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933" b="1" dirty="0">
                <a:solidFill>
                  <a:srgbClr val="FFFFFF"/>
                </a:solidFill>
                <a:latin typeface="Lora" panose="02000503000000020004" pitchFamily="2" charset="77"/>
              </a:rPr>
              <a:t>FILE A COMPLAINT </a:t>
            </a:r>
            <a:endParaRPr lang="en-US" sz="2800" b="1" dirty="0">
              <a:solidFill>
                <a:schemeClr val="bg1"/>
              </a:solidFill>
              <a:latin typeface="Lora" panose="02000503000000020004" pitchFamily="2" charset="77"/>
            </a:endParaRPr>
          </a:p>
        </p:txBody>
      </p:sp>
      <p:pic>
        <p:nvPicPr>
          <p:cNvPr id="2" name="Picture 1" descr="Qr code&#10;&#10;Description automatically generated">
            <a:extLst>
              <a:ext uri="{FF2B5EF4-FFF2-40B4-BE49-F238E27FC236}">
                <a16:creationId xmlns:a16="http://schemas.microsoft.com/office/drawing/2014/main" id="{ECC020E4-A11A-AF89-D66A-1C1A2D66E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7345" y="1795220"/>
            <a:ext cx="3807300" cy="4927094"/>
          </a:xfrm>
          <a:prstGeom prst="rect">
            <a:avLst/>
          </a:prstGeom>
        </p:spPr>
      </p:pic>
      <p:pic>
        <p:nvPicPr>
          <p:cNvPr id="5" name="Picture 4" descr="Qr code&#10;&#10;Description automatically generated">
            <a:extLst>
              <a:ext uri="{FF2B5EF4-FFF2-40B4-BE49-F238E27FC236}">
                <a16:creationId xmlns:a16="http://schemas.microsoft.com/office/drawing/2014/main" id="{6D8575C1-CE90-708F-BF9E-746D9BC80A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9707" y="1795220"/>
            <a:ext cx="3804409" cy="492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79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6F8223E-ACC0-ED4B-A702-0BC670025464}"/>
              </a:ext>
            </a:extLst>
          </p:cNvPr>
          <p:cNvSpPr/>
          <p:nvPr/>
        </p:nvSpPr>
        <p:spPr>
          <a:xfrm>
            <a:off x="0" y="-127000"/>
            <a:ext cx="12192000" cy="7010400"/>
          </a:xfrm>
          <a:prstGeom prst="rect">
            <a:avLst/>
          </a:prstGeom>
          <a:solidFill>
            <a:srgbClr val="3870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A701FDA-D051-5542-93E1-636B8F5CE8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916" y="5028734"/>
            <a:ext cx="4762166" cy="115879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234F571B-D5D8-1624-F5BC-D151250735ED}"/>
              </a:ext>
            </a:extLst>
          </p:cNvPr>
          <p:cNvSpPr txBox="1"/>
          <p:nvPr/>
        </p:nvSpPr>
        <p:spPr>
          <a:xfrm>
            <a:off x="7709" y="485966"/>
            <a:ext cx="12192000" cy="543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930" b="1" dirty="0">
                <a:solidFill>
                  <a:schemeClr val="bg1"/>
                </a:solidFill>
                <a:latin typeface="Lora" pitchFamily="2" charset="0"/>
              </a:rPr>
              <a:t>SOCIAL MEDIA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92F36AD-9410-7B8F-E83C-F510C9259084}"/>
              </a:ext>
            </a:extLst>
          </p:cNvPr>
          <p:cNvGrpSpPr/>
          <p:nvPr/>
        </p:nvGrpSpPr>
        <p:grpSpPr>
          <a:xfrm>
            <a:off x="688972" y="2107101"/>
            <a:ext cx="1789714" cy="2171477"/>
            <a:chOff x="617312" y="2208306"/>
            <a:chExt cx="1789714" cy="217147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C6EF15-A372-4EB2-CD05-9DFDB1EBEB1A}"/>
                </a:ext>
              </a:extLst>
            </p:cNvPr>
            <p:cNvSpPr/>
            <p:nvPr/>
          </p:nvSpPr>
          <p:spPr>
            <a:xfrm>
              <a:off x="617312" y="2560339"/>
              <a:ext cx="1789714" cy="181944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 descr="Icon&#10;&#10;Description automatically generated">
              <a:extLst>
                <a:ext uri="{FF2B5EF4-FFF2-40B4-BE49-F238E27FC236}">
                  <a16:creationId xmlns:a16="http://schemas.microsoft.com/office/drawing/2014/main" id="{9688F09C-D580-0DDA-0338-9999583E188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23348" y="2208306"/>
              <a:ext cx="628197" cy="639481"/>
            </a:xfrm>
            <a:prstGeom prst="ellipse">
              <a:avLst/>
            </a:prstGeom>
            <a:ln w="63500" cap="rnd">
              <a:solidFill>
                <a:srgbClr val="70B52C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EE7944EF-EF24-7348-9611-35E0C55A035E}"/>
                </a:ext>
              </a:extLst>
            </p:cNvPr>
            <p:cNvSpPr txBox="1"/>
            <p:nvPr/>
          </p:nvSpPr>
          <p:spPr>
            <a:xfrm>
              <a:off x="645042" y="3167965"/>
              <a:ext cx="1734254" cy="246221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0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@HarrisCoPollutionControl 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7A5E5E6-BA95-C9D9-5FD8-BFE84E14C618}"/>
              </a:ext>
            </a:extLst>
          </p:cNvPr>
          <p:cNvGrpSpPr/>
          <p:nvPr/>
        </p:nvGrpSpPr>
        <p:grpSpPr>
          <a:xfrm>
            <a:off x="3639851" y="2107101"/>
            <a:ext cx="1829026" cy="2171922"/>
            <a:chOff x="3340159" y="2185388"/>
            <a:chExt cx="1829026" cy="217192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19D78A1-DB10-8114-31A9-90AB6F08FCBB}"/>
                </a:ext>
              </a:extLst>
            </p:cNvPr>
            <p:cNvSpPr/>
            <p:nvPr/>
          </p:nvSpPr>
          <p:spPr>
            <a:xfrm>
              <a:off x="3340159" y="2532956"/>
              <a:ext cx="1827187" cy="182435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5B9B9C-CFCD-0147-DCD0-01509B251B95}"/>
                </a:ext>
              </a:extLst>
            </p:cNvPr>
            <p:cNvSpPr txBox="1"/>
            <p:nvPr/>
          </p:nvSpPr>
          <p:spPr>
            <a:xfrm>
              <a:off x="3379471" y="3145047"/>
              <a:ext cx="1789714" cy="276999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@harriscopc</a:t>
              </a:r>
            </a:p>
          </p:txBody>
        </p: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A8AA721C-0D49-563E-7816-350D3C2F8A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 l="8191" r="8191"/>
            <a:stretch/>
          </p:blipFill>
          <p:spPr>
            <a:xfrm>
              <a:off x="3966547" y="2185388"/>
              <a:ext cx="628197" cy="639481"/>
            </a:xfrm>
            <a:prstGeom prst="ellipse">
              <a:avLst/>
            </a:prstGeom>
            <a:ln w="63500" cap="rnd">
              <a:solidFill>
                <a:srgbClr val="70B52C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80DEDBA-F016-E7CF-91CD-C90662FF9E58}"/>
              </a:ext>
            </a:extLst>
          </p:cNvPr>
          <p:cNvGrpSpPr/>
          <p:nvPr/>
        </p:nvGrpSpPr>
        <p:grpSpPr>
          <a:xfrm>
            <a:off x="6690205" y="2067672"/>
            <a:ext cx="1827187" cy="2155749"/>
            <a:chOff x="6110250" y="2185387"/>
            <a:chExt cx="1827187" cy="215574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1E16DCB-5A28-6E5A-7C6D-E373D80D7FD1}"/>
                </a:ext>
              </a:extLst>
            </p:cNvPr>
            <p:cNvSpPr/>
            <p:nvPr/>
          </p:nvSpPr>
          <p:spPr>
            <a:xfrm>
              <a:off x="6110250" y="2516818"/>
              <a:ext cx="1827187" cy="182431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DD7FDC34-AE0D-386A-5873-F1E2FFDAAC9D}"/>
                </a:ext>
              </a:extLst>
            </p:cNvPr>
            <p:cNvSpPr txBox="1"/>
            <p:nvPr/>
          </p:nvSpPr>
          <p:spPr>
            <a:xfrm>
              <a:off x="6140187" y="3148949"/>
              <a:ext cx="1773692" cy="276999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@HarrisCoPC</a:t>
              </a:r>
            </a:p>
          </p:txBody>
        </p:sp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DE3E2AD5-03E2-FDD0-8850-A46E6FA05B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 l="3509" r="3509"/>
            <a:stretch/>
          </p:blipFill>
          <p:spPr>
            <a:xfrm>
              <a:off x="6709746" y="2185387"/>
              <a:ext cx="628197" cy="639481"/>
            </a:xfrm>
            <a:prstGeom prst="ellipse">
              <a:avLst/>
            </a:prstGeom>
            <a:ln w="63500" cap="rnd">
              <a:solidFill>
                <a:srgbClr val="70B52C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0495188-F2D5-9F8B-1889-3F951459F2B0}"/>
              </a:ext>
            </a:extLst>
          </p:cNvPr>
          <p:cNvGrpSpPr/>
          <p:nvPr/>
        </p:nvGrpSpPr>
        <p:grpSpPr>
          <a:xfrm>
            <a:off x="9384132" y="2069367"/>
            <a:ext cx="1827187" cy="2155773"/>
            <a:chOff x="8866900" y="2185386"/>
            <a:chExt cx="1827187" cy="2155773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0E5BF36E-0D8B-BCA2-1B51-4A8DCCCD55D6}"/>
                </a:ext>
              </a:extLst>
            </p:cNvPr>
            <p:cNvSpPr/>
            <p:nvPr/>
          </p:nvSpPr>
          <p:spPr>
            <a:xfrm>
              <a:off x="8866900" y="2516841"/>
              <a:ext cx="1827187" cy="182431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3921BD2-5F9E-674A-571D-5C3046EA42EF}"/>
                </a:ext>
              </a:extLst>
            </p:cNvPr>
            <p:cNvSpPr txBox="1"/>
            <p:nvPr/>
          </p:nvSpPr>
          <p:spPr>
            <a:xfrm>
              <a:off x="8900434" y="3147253"/>
              <a:ext cx="1760118" cy="276999"/>
            </a:xfrm>
            <a:prstGeom prst="rect">
              <a:avLst/>
            </a:prstGeom>
            <a:ln>
              <a:solidFill>
                <a:srgbClr val="92D05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200" dirty="0">
                  <a:latin typeface="Arial" panose="020B0604020202020204" pitchFamily="34" charset="0"/>
                  <a:cs typeface="Arial" panose="020B0604020202020204" pitchFamily="34" charset="0"/>
                </a:rPr>
                <a:t>Nextdoor</a:t>
              </a:r>
            </a:p>
          </p:txBody>
        </p: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A2B28102-639F-8688-CBFD-4EDC971350BC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rcRect l="3581" r="3581"/>
            <a:stretch/>
          </p:blipFill>
          <p:spPr>
            <a:xfrm>
              <a:off x="9496720" y="2185386"/>
              <a:ext cx="628197" cy="639481"/>
            </a:xfrm>
            <a:prstGeom prst="ellipse">
              <a:avLst/>
            </a:prstGeom>
            <a:ln w="63500" cap="rnd">
              <a:solidFill>
                <a:srgbClr val="70B52C"/>
              </a:solidFill>
            </a:ln>
            <a:effectLst>
              <a:outerShdw blurRad="381000" dist="292100" dir="5400000" sx="-80000" sy="-18000" rotWithShape="0">
                <a:srgbClr val="000000">
                  <a:alpha val="22000"/>
                </a:srgbClr>
              </a:outerShdw>
            </a:effectLst>
            <a:scene3d>
              <a:camera prst="orthographicFront"/>
              <a:lightRig rig="contrasting" dir="t">
                <a:rot lat="0" lon="0" rev="3000000"/>
              </a:lightRig>
            </a:scene3d>
            <a:sp3d contourW="7620">
              <a:bevelT w="95250" h="31750"/>
              <a:contourClr>
                <a:srgbClr val="333333"/>
              </a:contourClr>
            </a:sp3d>
          </p:spPr>
        </p:pic>
      </p:grpSp>
    </p:spTree>
    <p:extLst>
      <p:ext uri="{BB962C8B-B14F-4D97-AF65-F5344CB8AC3E}">
        <p14:creationId xmlns:p14="http://schemas.microsoft.com/office/powerpoint/2010/main" val="592911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DCC2948-7044-2F48-B422-444639E0E6ED}"/>
              </a:ext>
            </a:extLst>
          </p:cNvPr>
          <p:cNvSpPr/>
          <p:nvPr/>
        </p:nvSpPr>
        <p:spPr>
          <a:xfrm>
            <a:off x="0" y="23539"/>
            <a:ext cx="12192000" cy="6858000"/>
          </a:xfrm>
          <a:prstGeom prst="rect">
            <a:avLst/>
          </a:prstGeom>
          <a:solidFill>
            <a:srgbClr val="3870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trike="sngStrike" dirty="0"/>
          </a:p>
        </p:txBody>
      </p:sp>
      <p:sp>
        <p:nvSpPr>
          <p:cNvPr id="2" name="AutoShape 2"/>
          <p:cNvSpPr/>
          <p:nvPr/>
        </p:nvSpPr>
        <p:spPr>
          <a:xfrm>
            <a:off x="2489200" y="1431237"/>
            <a:ext cx="7213600" cy="76200"/>
          </a:xfrm>
          <a:prstGeom prst="rect">
            <a:avLst/>
          </a:prstGeom>
          <a:solidFill>
            <a:schemeClr val="bg1"/>
          </a:solidFill>
        </p:spPr>
      </p:sp>
      <p:sp>
        <p:nvSpPr>
          <p:cNvPr id="3" name="TextBox 3"/>
          <p:cNvSpPr txBox="1"/>
          <p:nvPr/>
        </p:nvSpPr>
        <p:spPr>
          <a:xfrm>
            <a:off x="1930006" y="237036"/>
            <a:ext cx="8506766" cy="115339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584"/>
              </a:lnSpc>
            </a:pPr>
            <a:r>
              <a:rPr lang="en-US" sz="3667" spc="385" dirty="0">
                <a:solidFill>
                  <a:schemeClr val="bg1"/>
                </a:solidFill>
                <a:latin typeface="Lora Bold"/>
              </a:rPr>
              <a:t>PCS DEPARTMENT</a:t>
            </a:r>
          </a:p>
          <a:p>
            <a:pPr algn="ctr">
              <a:lnSpc>
                <a:spcPts val="4584"/>
              </a:lnSpc>
            </a:pPr>
            <a:r>
              <a:rPr lang="en-US" sz="3667" spc="385" dirty="0">
                <a:solidFill>
                  <a:schemeClr val="bg1"/>
                </a:solidFill>
                <a:latin typeface="Lora Bold"/>
              </a:rPr>
              <a:t>CONTACT INFORMATION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279096" y="3320558"/>
            <a:ext cx="5633803" cy="2575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3"/>
              </a:lnSpc>
            </a:pPr>
            <a:r>
              <a:rPr lang="en-US" sz="1533" spc="133" dirty="0">
                <a:solidFill>
                  <a:schemeClr val="bg1"/>
                </a:solidFill>
                <a:latin typeface="Oswald"/>
              </a:rPr>
              <a:t>101 South Richey, Suite H Pasadena, Texas 77506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4197732" y="2861174"/>
            <a:ext cx="3796535" cy="380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90"/>
              </a:lnSpc>
            </a:pPr>
            <a:r>
              <a:rPr lang="en-US" sz="2200" spc="55" dirty="0">
                <a:solidFill>
                  <a:schemeClr val="bg1"/>
                </a:solidFill>
                <a:latin typeface="Lora Bold"/>
              </a:rPr>
              <a:t>ADDRESS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3279096" y="4157984"/>
            <a:ext cx="5633803" cy="2575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3"/>
              </a:lnSpc>
            </a:pPr>
            <a:r>
              <a:rPr lang="en-US" sz="1533" spc="133" dirty="0">
                <a:solidFill>
                  <a:schemeClr val="bg1"/>
                </a:solidFill>
                <a:latin typeface="Oswald"/>
              </a:rPr>
              <a:t>713-920-2831 (PCS MAIN)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197732" y="3736047"/>
            <a:ext cx="3796535" cy="380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90"/>
              </a:lnSpc>
            </a:pPr>
            <a:r>
              <a:rPr lang="en-US" sz="2200" spc="55" dirty="0">
                <a:solidFill>
                  <a:schemeClr val="bg1"/>
                </a:solidFill>
                <a:latin typeface="Lora Bold"/>
              </a:rPr>
              <a:t>PHONE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279096" y="5005945"/>
            <a:ext cx="5633803" cy="25757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223"/>
              </a:lnSpc>
            </a:pPr>
            <a:r>
              <a:rPr lang="en-US" sz="1533" spc="133" dirty="0">
                <a:solidFill>
                  <a:schemeClr val="bg1"/>
                </a:solidFill>
                <a:latin typeface="Oswald"/>
              </a:rPr>
              <a:t>PCS-Communications@pcs.hctx.net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40412DF-AE51-4843-B35C-5AFCD2814B0F}"/>
              </a:ext>
            </a:extLst>
          </p:cNvPr>
          <p:cNvSpPr/>
          <p:nvPr/>
        </p:nvSpPr>
        <p:spPr>
          <a:xfrm>
            <a:off x="1809273" y="6451113"/>
            <a:ext cx="8890000" cy="276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450"/>
              </a:lnSpc>
            </a:pPr>
            <a:r>
              <a:rPr lang="en-US" sz="1200" b="1" spc="105" dirty="0">
                <a:solidFill>
                  <a:schemeClr val="bg1"/>
                </a:solidFill>
                <a:latin typeface="Lora" panose="02000503000000020004" pitchFamily="2" charset="0"/>
              </a:rPr>
              <a:t>Harris County Pollution Control Services Department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4254405" y="4630188"/>
            <a:ext cx="3796535" cy="3804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190"/>
              </a:lnSpc>
            </a:pPr>
            <a:r>
              <a:rPr lang="en-US" sz="2200" spc="55" dirty="0">
                <a:solidFill>
                  <a:schemeClr val="bg1"/>
                </a:solidFill>
                <a:latin typeface="Lora Bold"/>
              </a:rPr>
              <a:t>EMAIL</a:t>
            </a:r>
          </a:p>
        </p:txBody>
      </p:sp>
      <p:sp>
        <p:nvSpPr>
          <p:cNvPr id="13" name="TextBox 6">
            <a:extLst>
              <a:ext uri="{FF2B5EF4-FFF2-40B4-BE49-F238E27FC236}">
                <a16:creationId xmlns:a16="http://schemas.microsoft.com/office/drawing/2014/main" id="{DF09D781-48D3-FC4D-8BB3-BA6026C41060}"/>
              </a:ext>
            </a:extLst>
          </p:cNvPr>
          <p:cNvSpPr txBox="1"/>
          <p:nvPr/>
        </p:nvSpPr>
        <p:spPr>
          <a:xfrm>
            <a:off x="1606073" y="1431237"/>
            <a:ext cx="9093200" cy="11115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584"/>
              </a:lnSpc>
            </a:pPr>
            <a:r>
              <a:rPr lang="en-US" sz="2400" spc="385" dirty="0">
                <a:solidFill>
                  <a:schemeClr val="bg1"/>
                </a:solidFill>
                <a:latin typeface="Lora Bold"/>
              </a:rPr>
              <a:t>QUESTIONS? COMMENTS? </a:t>
            </a:r>
          </a:p>
          <a:p>
            <a:pPr algn="ctr">
              <a:lnSpc>
                <a:spcPts val="4584"/>
              </a:lnSpc>
            </a:pPr>
            <a:r>
              <a:rPr lang="en-US" sz="2400" spc="385" dirty="0">
                <a:solidFill>
                  <a:schemeClr val="bg1"/>
                </a:solidFill>
                <a:latin typeface="Lora Bold"/>
              </a:rPr>
              <a:t>LET US KNOW!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96BF92A-F271-276E-9561-EF17BB163B85}"/>
              </a:ext>
            </a:extLst>
          </p:cNvPr>
          <p:cNvSpPr txBox="1"/>
          <p:nvPr/>
        </p:nvSpPr>
        <p:spPr>
          <a:xfrm>
            <a:off x="4128403" y="5489947"/>
            <a:ext cx="393518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spc="55" dirty="0">
                <a:solidFill>
                  <a:schemeClr val="bg1"/>
                </a:solidFill>
                <a:latin typeface="Lora Bold"/>
              </a:rPr>
              <a:t>WEBSITE</a:t>
            </a:r>
            <a:endParaRPr lang="en-US" sz="2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C3376D-7E80-7E84-AB9F-6EEA47BC13D2}"/>
              </a:ext>
            </a:extLst>
          </p:cNvPr>
          <p:cNvSpPr txBox="1"/>
          <p:nvPr/>
        </p:nvSpPr>
        <p:spPr>
          <a:xfrm>
            <a:off x="4444241" y="5859588"/>
            <a:ext cx="3303511" cy="327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530" dirty="0">
                <a:solidFill>
                  <a:schemeClr val="bg1"/>
                </a:solidFill>
                <a:latin typeface="Oswald" panose="00000500000000000000" pitchFamily="2" charset="0"/>
              </a:rPr>
              <a:t>Pcs.harriscountytx.gov</a:t>
            </a:r>
          </a:p>
        </p:txBody>
      </p:sp>
    </p:spTree>
    <p:extLst>
      <p:ext uri="{BB962C8B-B14F-4D97-AF65-F5344CB8AC3E}">
        <p14:creationId xmlns:p14="http://schemas.microsoft.com/office/powerpoint/2010/main" val="23415870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94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Lora</vt:lpstr>
      <vt:lpstr>Lora Bold</vt:lpstr>
      <vt:lpstr>Oswald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Harris County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Baker, Veronique (PCS)</dc:creator>
  <cp:lastModifiedBy>Tapia, Annie (PCS)</cp:lastModifiedBy>
  <cp:revision>9</cp:revision>
  <dcterms:created xsi:type="dcterms:W3CDTF">2023-03-28T13:42:11Z</dcterms:created>
  <dcterms:modified xsi:type="dcterms:W3CDTF">2023-06-21T15:28:23Z</dcterms:modified>
</cp:coreProperties>
</file>